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5"/>
  </p:notesMasterIdLst>
  <p:handoutMasterIdLst>
    <p:handoutMasterId r:id="rId56"/>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334" r:id="rId22"/>
    <p:sldId id="335" r:id="rId23"/>
    <p:sldId id="284" r:id="rId24"/>
    <p:sldId id="269" r:id="rId25"/>
    <p:sldId id="304" r:id="rId26"/>
    <p:sldId id="305" r:id="rId27"/>
    <p:sldId id="307" r:id="rId28"/>
    <p:sldId id="306" r:id="rId29"/>
    <p:sldId id="308"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289" r:id="rId50"/>
    <p:sldId id="320" r:id="rId51"/>
    <p:sldId id="274" r:id="rId52"/>
    <p:sldId id="275" r:id="rId53"/>
    <p:sldId id="329" r:id="rId5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63"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24.png>
</file>

<file path=ppt/media/image28.jpeg>
</file>

<file path=ppt/media/image3.png>
</file>

<file path=ppt/media/image32.jpeg>
</file>

<file path=ppt/media/image34.jpeg>
</file>

<file path=ppt/media/image4.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119039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1153504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222689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110-283/IBM_Data_Scientist/blob/main/10.%20Applied%20Data%20Science%20Capstone/Week%201/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110-283/IBM_Data_Scientist/blob/main/10.%20Applied%20Data%20Science%20Capstone/Week%201/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110-283/IBM_Data_Scientist/blob/main/10.%20Applied%20Data%20Science%20Capstone/Week%202/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110-283/IBM_Data_Scientist/blob/main/10.%20Applied%20Data%20Science%20Capstone/Week%202/jupyter-labs-eda-sql-coursera.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110-283/IBM_Data_Scientist/blob/main/10.%20Applied%20Data%20Science%20Capstone/Week%203/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110-283/IBM_Data_Scientist/blob/main/10.%20Applied%20Data%20Science%20Capstone/Week%203/Dash_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110-283/IBM_Data_Scientist/blob/main/10.%20Applied%20Data%20Science%20Capstone/Week%204/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api.spacexdata.com/v4"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110-283/IBM_Data_Scientist/blob/main/10.%20Applied%20Data%20Science%20Capstone/Week%201/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Anton Sinev</a:t>
            </a:r>
          </a:p>
          <a:p>
            <a:r>
              <a:rPr lang="en-US" dirty="0">
                <a:solidFill>
                  <a:schemeClr val="bg2"/>
                </a:solidFill>
                <a:latin typeface="Abadi" panose="020B0604020104020204" pitchFamily="34" charset="0"/>
                <a:ea typeface="SF Pro" pitchFamily="2" charset="0"/>
                <a:cs typeface="SF Pro" pitchFamily="2" charset="0"/>
              </a:rPr>
              <a:t>February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SpaceX launches data were downloaded from the Wiki page using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library;</a:t>
            </a:r>
          </a:p>
          <a:p>
            <a:pPr>
              <a:lnSpc>
                <a:spcPct val="100000"/>
              </a:lnSpc>
              <a:spcBef>
                <a:spcPts val="1400"/>
              </a:spcBef>
            </a:pPr>
            <a:r>
              <a:rPr lang="en-US" sz="2200" dirty="0">
                <a:solidFill>
                  <a:schemeClr val="accent3">
                    <a:lumMod val="25000"/>
                  </a:schemeClr>
                </a:solidFill>
                <a:latin typeface="Abadi"/>
              </a:rPr>
              <a:t>Downloaded data were parsed;</a:t>
            </a:r>
          </a:p>
          <a:p>
            <a:pPr>
              <a:lnSpc>
                <a:spcPct val="100000"/>
              </a:lnSpc>
              <a:spcBef>
                <a:spcPts val="1400"/>
              </a:spcBef>
            </a:pPr>
            <a:r>
              <a:rPr lang="en-US" sz="2200" dirty="0">
                <a:solidFill>
                  <a:schemeClr val="accent3">
                    <a:lumMod val="25000"/>
                  </a:schemeClr>
                </a:solidFill>
                <a:latin typeface="Abadi" panose="020B0604020104020204" pitchFamily="34" charset="0"/>
              </a:rPr>
              <a:t>Data collection steps can be found in the </a:t>
            </a:r>
            <a:r>
              <a:rPr lang="en-US" sz="2200" dirty="0" err="1">
                <a:solidFill>
                  <a:schemeClr val="accent3">
                    <a:lumMod val="25000"/>
                  </a:schemeClr>
                </a:solidFill>
                <a:latin typeface="Abadi" panose="020B0604020104020204" pitchFamily="34" charset="0"/>
                <a:hlinkClick r:id="rId3"/>
              </a:rPr>
              <a:t>Jupyter</a:t>
            </a:r>
            <a:r>
              <a:rPr lang="en-US" sz="2200" dirty="0">
                <a:solidFill>
                  <a:schemeClr val="accent3">
                    <a:lumMod val="25000"/>
                  </a:schemeClr>
                </a:solidFill>
                <a:latin typeface="Abadi" panose="020B0604020104020204" pitchFamily="34" charset="0"/>
                <a:hlinkClick r:id="rId3"/>
              </a:rPr>
              <a:t> Notebook</a:t>
            </a:r>
            <a:r>
              <a:rPr lang="en-US" sz="2200" dirty="0">
                <a:solidFill>
                  <a:schemeClr val="accent3">
                    <a:lumMod val="25000"/>
                  </a:schemeClr>
                </a:solidFill>
                <a:latin typeface="Abadi" panose="020B0604020104020204" pitchFamily="34" charset="0"/>
              </a:rPr>
              <a: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Rectangle 4">
            <a:extLst>
              <a:ext uri="{FF2B5EF4-FFF2-40B4-BE49-F238E27FC236}">
                <a16:creationId xmlns:a16="http://schemas.microsoft.com/office/drawing/2014/main" id="{61FAA1D5-6AD2-ABD2-0625-E7A816D0B891}"/>
              </a:ext>
            </a:extLst>
          </p:cNvPr>
          <p:cNvSpPr/>
          <p:nvPr/>
        </p:nvSpPr>
        <p:spPr>
          <a:xfrm>
            <a:off x="7934959" y="1678305"/>
            <a:ext cx="3350651" cy="668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Parse html data using </a:t>
            </a:r>
            <a:r>
              <a:rPr lang="en-US" dirty="0" err="1"/>
              <a:t>BeatifulSoup</a:t>
            </a:r>
            <a:endParaRPr lang="en-NL" dirty="0"/>
          </a:p>
        </p:txBody>
      </p:sp>
      <p:sp>
        <p:nvSpPr>
          <p:cNvPr id="7" name="Rectangle 6">
            <a:extLst>
              <a:ext uri="{FF2B5EF4-FFF2-40B4-BE49-F238E27FC236}">
                <a16:creationId xmlns:a16="http://schemas.microsoft.com/office/drawing/2014/main" id="{281E10A1-06CA-0729-61B0-3F8517A0A51C}"/>
              </a:ext>
            </a:extLst>
          </p:cNvPr>
          <p:cNvSpPr/>
          <p:nvPr/>
        </p:nvSpPr>
        <p:spPr>
          <a:xfrm>
            <a:off x="7934960" y="2592678"/>
            <a:ext cx="3350651" cy="668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Find the target table using .</a:t>
            </a:r>
            <a:r>
              <a:rPr lang="en-US" dirty="0" err="1"/>
              <a:t>findall</a:t>
            </a:r>
            <a:r>
              <a:rPr lang="en-US" dirty="0"/>
              <a:t>()</a:t>
            </a:r>
            <a:endParaRPr lang="en-NL" dirty="0"/>
          </a:p>
        </p:txBody>
      </p:sp>
      <p:sp>
        <p:nvSpPr>
          <p:cNvPr id="8" name="Rectangle 7">
            <a:extLst>
              <a:ext uri="{FF2B5EF4-FFF2-40B4-BE49-F238E27FC236}">
                <a16:creationId xmlns:a16="http://schemas.microsoft.com/office/drawing/2014/main" id="{20D6C3ED-2843-D89C-8659-18EA1CC4EFAA}"/>
              </a:ext>
            </a:extLst>
          </p:cNvPr>
          <p:cNvSpPr/>
          <p:nvPr/>
        </p:nvSpPr>
        <p:spPr>
          <a:xfrm>
            <a:off x="7934960" y="3640470"/>
            <a:ext cx="3350651" cy="668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Transform rows from the target table to rows of the </a:t>
            </a:r>
            <a:r>
              <a:rPr lang="en-US" dirty="0" err="1"/>
              <a:t>dataframe</a:t>
            </a:r>
            <a:endParaRPr lang="en-NL" dirty="0"/>
          </a:p>
        </p:txBody>
      </p:sp>
      <p:cxnSp>
        <p:nvCxnSpPr>
          <p:cNvPr id="9" name="Straight Arrow Connector 8">
            <a:extLst>
              <a:ext uri="{FF2B5EF4-FFF2-40B4-BE49-F238E27FC236}">
                <a16:creationId xmlns:a16="http://schemas.microsoft.com/office/drawing/2014/main" id="{C9B0B401-2235-C902-C374-5D5226108B21}"/>
              </a:ext>
            </a:extLst>
          </p:cNvPr>
          <p:cNvCxnSpPr>
            <a:cxnSpLocks/>
            <a:stCxn id="5" idx="2"/>
            <a:endCxn id="7" idx="0"/>
          </p:cNvCxnSpPr>
          <p:nvPr/>
        </p:nvCxnSpPr>
        <p:spPr>
          <a:xfrm>
            <a:off x="9610285" y="2346960"/>
            <a:ext cx="1" cy="245718"/>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A9508D7-B587-C1F3-6A92-B5EC62C23BBB}"/>
              </a:ext>
            </a:extLst>
          </p:cNvPr>
          <p:cNvCxnSpPr>
            <a:cxnSpLocks/>
            <a:stCxn id="7" idx="2"/>
            <a:endCxn id="8" idx="0"/>
          </p:cNvCxnSpPr>
          <p:nvPr/>
        </p:nvCxnSpPr>
        <p:spPr>
          <a:xfrm>
            <a:off x="9610286" y="3261333"/>
            <a:ext cx="0" cy="37913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Data wrangling consist of the following steps:</a:t>
            </a:r>
          </a:p>
          <a:p>
            <a:pPr lvl="1"/>
            <a:r>
              <a:rPr lang="en-US" sz="1800" dirty="0">
                <a:solidFill>
                  <a:schemeClr val="accent3">
                    <a:lumMod val="25000"/>
                  </a:schemeClr>
                </a:solidFill>
                <a:latin typeface="Abadi" panose="020B0604020104020204" pitchFamily="34" charset="0"/>
              </a:rPr>
              <a:t>Different launch sides were identified. For each launch side the number of launches was calculated;</a:t>
            </a:r>
          </a:p>
          <a:p>
            <a:pPr lvl="1"/>
            <a:r>
              <a:rPr lang="en-US" sz="1800" dirty="0">
                <a:solidFill>
                  <a:schemeClr val="accent3">
                    <a:lumMod val="25000"/>
                  </a:schemeClr>
                </a:solidFill>
                <a:latin typeface="Abadi" panose="020B0604020104020204" pitchFamily="34" charset="0"/>
              </a:rPr>
              <a:t>The set of orbits was defined. For each orbit the number of occurrence was calculated;</a:t>
            </a:r>
          </a:p>
          <a:p>
            <a:pPr lvl="1"/>
            <a:r>
              <a:rPr lang="en-US" sz="1800" dirty="0">
                <a:solidFill>
                  <a:schemeClr val="accent3">
                    <a:lumMod val="25000"/>
                  </a:schemeClr>
                </a:solidFill>
                <a:latin typeface="Abadi" panose="020B0604020104020204" pitchFamily="34" charset="0"/>
              </a:rPr>
              <a:t>The set of possible outcomes was defined. All outcomes were </a:t>
            </a:r>
            <a:r>
              <a:rPr lang="en-US" sz="1800" dirty="0" err="1">
                <a:solidFill>
                  <a:schemeClr val="accent3">
                    <a:lumMod val="25000"/>
                  </a:schemeClr>
                </a:solidFill>
                <a:latin typeface="Abadi" panose="020B0604020104020204" pitchFamily="34" charset="0"/>
              </a:rPr>
              <a:t>splitted</a:t>
            </a:r>
            <a:r>
              <a:rPr lang="en-US" sz="1800" dirty="0">
                <a:solidFill>
                  <a:schemeClr val="accent3">
                    <a:lumMod val="25000"/>
                  </a:schemeClr>
                </a:solidFill>
                <a:latin typeface="Abadi" panose="020B0604020104020204" pitchFamily="34" charset="0"/>
              </a:rPr>
              <a:t> by two groups: “good” (successful) and “bad” (unsuccessful);</a:t>
            </a:r>
          </a:p>
          <a:p>
            <a:r>
              <a:rPr lang="en-US" sz="2200" dirty="0">
                <a:solidFill>
                  <a:schemeClr val="accent3">
                    <a:lumMod val="25000"/>
                  </a:schemeClr>
                </a:solidFill>
                <a:latin typeface="Abadi" panose="020B0604020104020204" pitchFamily="34" charset="0"/>
              </a:rPr>
              <a:t>All calculation were performed in the </a:t>
            </a:r>
            <a:r>
              <a:rPr lang="en-US" sz="2200" dirty="0" err="1">
                <a:solidFill>
                  <a:schemeClr val="accent3">
                    <a:lumMod val="25000"/>
                  </a:schemeClr>
                </a:solidFill>
                <a:latin typeface="Abadi" panose="020B0604020104020204" pitchFamily="34" charset="0"/>
                <a:hlinkClick r:id="rId3"/>
              </a:rPr>
              <a:t>Jupyter</a:t>
            </a:r>
            <a:r>
              <a:rPr lang="en-US" sz="2200" dirty="0">
                <a:solidFill>
                  <a:schemeClr val="accent3">
                    <a:lumMod val="25000"/>
                  </a:schemeClr>
                </a:solidFill>
                <a:latin typeface="Abadi" panose="020B0604020104020204" pitchFamily="34" charset="0"/>
                <a:hlinkClick r:id="rId3"/>
              </a:rPr>
              <a:t> Notebook</a:t>
            </a:r>
            <a:r>
              <a:rPr lang="en-US" sz="2200" dirty="0">
                <a:solidFill>
                  <a:schemeClr val="accent3">
                    <a:lumMod val="25000"/>
                  </a:schemeClr>
                </a:solidFill>
                <a:latin typeface="Abadi" panose="020B0604020104020204" pitchFamily="34" charset="0"/>
              </a:rPr>
              <a:t>.</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10664"/>
            <a:ext cx="9745589" cy="480868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following EDA techniques were used:</a:t>
            </a:r>
          </a:p>
          <a:p>
            <a:pPr lvl="1">
              <a:lnSpc>
                <a:spcPct val="100000"/>
              </a:lnSpc>
              <a:spcBef>
                <a:spcPts val="1400"/>
              </a:spcBef>
            </a:pPr>
            <a:r>
              <a:rPr lang="en-US" sz="1800" dirty="0">
                <a:solidFill>
                  <a:schemeClr val="accent3">
                    <a:lumMod val="25000"/>
                  </a:schemeClr>
                </a:solidFill>
                <a:latin typeface="Abadi"/>
              </a:rPr>
              <a:t>Investigation of dependency between 2 factors:</a:t>
            </a:r>
          </a:p>
          <a:p>
            <a:pPr lvl="2">
              <a:lnSpc>
                <a:spcPct val="100000"/>
              </a:lnSpc>
              <a:spcBef>
                <a:spcPts val="1400"/>
              </a:spcBef>
            </a:pPr>
            <a:r>
              <a:rPr lang="en-US" sz="1400" dirty="0">
                <a:solidFill>
                  <a:schemeClr val="accent3">
                    <a:lumMod val="25000"/>
                  </a:schemeClr>
                </a:solidFill>
                <a:latin typeface="Abadi"/>
              </a:rPr>
              <a:t>Payload mass vs Flight number;</a:t>
            </a:r>
          </a:p>
          <a:p>
            <a:pPr lvl="2">
              <a:lnSpc>
                <a:spcPct val="100000"/>
              </a:lnSpc>
              <a:spcBef>
                <a:spcPts val="1400"/>
              </a:spcBef>
            </a:pPr>
            <a:r>
              <a:rPr lang="en-US" sz="1400" dirty="0">
                <a:solidFill>
                  <a:schemeClr val="accent3">
                    <a:lumMod val="25000"/>
                  </a:schemeClr>
                </a:solidFill>
                <a:latin typeface="Abadi"/>
              </a:rPr>
              <a:t>Launch site vs Flight number;</a:t>
            </a:r>
          </a:p>
          <a:p>
            <a:pPr lvl="2">
              <a:lnSpc>
                <a:spcPct val="100000"/>
              </a:lnSpc>
              <a:spcBef>
                <a:spcPts val="1400"/>
              </a:spcBef>
            </a:pPr>
            <a:r>
              <a:rPr lang="en-US" sz="1400" dirty="0">
                <a:solidFill>
                  <a:schemeClr val="accent3">
                    <a:lumMod val="25000"/>
                  </a:schemeClr>
                </a:solidFill>
                <a:latin typeface="Abadi"/>
              </a:rPr>
              <a:t>Payload mass vs Launch site;</a:t>
            </a:r>
          </a:p>
          <a:p>
            <a:pPr lvl="2">
              <a:lnSpc>
                <a:spcPct val="100000"/>
              </a:lnSpc>
              <a:spcBef>
                <a:spcPts val="1400"/>
              </a:spcBef>
            </a:pPr>
            <a:r>
              <a:rPr lang="en-US" sz="1400" dirty="0">
                <a:solidFill>
                  <a:schemeClr val="accent3">
                    <a:lumMod val="25000"/>
                  </a:schemeClr>
                </a:solidFill>
                <a:latin typeface="Abadi"/>
              </a:rPr>
              <a:t>Flight number vs Orbit type;</a:t>
            </a:r>
          </a:p>
          <a:p>
            <a:pPr lvl="2">
              <a:lnSpc>
                <a:spcPct val="100000"/>
              </a:lnSpc>
              <a:spcBef>
                <a:spcPts val="1400"/>
              </a:spcBef>
            </a:pPr>
            <a:r>
              <a:rPr lang="en-US" sz="1400" dirty="0">
                <a:solidFill>
                  <a:schemeClr val="accent3">
                    <a:lumMod val="25000"/>
                  </a:schemeClr>
                </a:solidFill>
                <a:latin typeface="Abadi"/>
              </a:rPr>
              <a:t>Payload orbit type;</a:t>
            </a:r>
          </a:p>
          <a:p>
            <a:pPr lvl="1">
              <a:lnSpc>
                <a:spcPct val="100000"/>
              </a:lnSpc>
              <a:spcBef>
                <a:spcPts val="1400"/>
              </a:spcBef>
            </a:pPr>
            <a:r>
              <a:rPr lang="en-US" sz="1800" dirty="0">
                <a:solidFill>
                  <a:schemeClr val="accent3">
                    <a:lumMod val="25000"/>
                  </a:schemeClr>
                </a:solidFill>
                <a:latin typeface="Abadi"/>
              </a:rPr>
              <a:t>Investigation of dependency between dependent and independent variables:</a:t>
            </a:r>
          </a:p>
          <a:p>
            <a:pPr lvl="2">
              <a:lnSpc>
                <a:spcPct val="100000"/>
              </a:lnSpc>
              <a:spcBef>
                <a:spcPts val="1400"/>
              </a:spcBef>
            </a:pPr>
            <a:r>
              <a:rPr lang="en-US" sz="1400" dirty="0">
                <a:solidFill>
                  <a:schemeClr val="accent3">
                    <a:lumMod val="25000"/>
                  </a:schemeClr>
                </a:solidFill>
                <a:latin typeface="Abadi"/>
              </a:rPr>
              <a:t>Success rate for each orbit;</a:t>
            </a:r>
          </a:p>
          <a:p>
            <a:pPr lvl="2">
              <a:lnSpc>
                <a:spcPct val="100000"/>
              </a:lnSpc>
              <a:spcBef>
                <a:spcPts val="1400"/>
              </a:spcBef>
            </a:pPr>
            <a:r>
              <a:rPr lang="en-US" sz="1400" dirty="0">
                <a:solidFill>
                  <a:schemeClr val="accent3">
                    <a:lumMod val="25000"/>
                  </a:schemeClr>
                </a:solidFill>
                <a:latin typeface="Abadi"/>
              </a:rPr>
              <a:t>Success rate yearly trend.</a:t>
            </a:r>
          </a:p>
          <a:p>
            <a:pPr>
              <a:lnSpc>
                <a:spcPct val="100000"/>
              </a:lnSpc>
              <a:spcBef>
                <a:spcPts val="1400"/>
              </a:spcBef>
            </a:pPr>
            <a:r>
              <a:rPr lang="en-US" sz="2200" dirty="0">
                <a:solidFill>
                  <a:schemeClr val="accent3">
                    <a:lumMod val="25000"/>
                  </a:schemeClr>
                </a:solidFill>
                <a:latin typeface="Abadi" panose="020B0604020104020204" pitchFamily="34" charset="0"/>
              </a:rPr>
              <a:t>All calculation can be found in the </a:t>
            </a:r>
            <a:r>
              <a:rPr lang="en-US" sz="2200" dirty="0" err="1">
                <a:solidFill>
                  <a:schemeClr val="accent3">
                    <a:lumMod val="25000"/>
                  </a:schemeClr>
                </a:solidFill>
                <a:latin typeface="Abadi" panose="020B0604020104020204" pitchFamily="34" charset="0"/>
                <a:hlinkClick r:id="rId3"/>
              </a:rPr>
              <a:t>Jupyter</a:t>
            </a:r>
            <a:r>
              <a:rPr lang="en-US" sz="2200" dirty="0">
                <a:solidFill>
                  <a:schemeClr val="accent3">
                    <a:lumMod val="25000"/>
                  </a:schemeClr>
                </a:solidFill>
                <a:latin typeface="Abadi" panose="020B0604020104020204" pitchFamily="34" charset="0"/>
                <a:hlinkClick r:id="rId3"/>
              </a:rPr>
              <a:t> Notebook</a:t>
            </a:r>
            <a:r>
              <a:rPr lang="en-US" sz="2200" dirty="0">
                <a:solidFill>
                  <a:schemeClr val="accent3">
                    <a:lumMod val="25000"/>
                  </a:schemeClr>
                </a:solidFill>
                <a:latin typeface="Abadi" panose="020B0604020104020204" pitchFamily="34" charset="0"/>
              </a:rPr>
              <a:t>.</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9222"/>
            <a:ext cx="9745589" cy="493012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The following SQL queries were performed:</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the names of the unique launch sites in the space mission;</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5 records where launch sites begin with the string 'CCA’;</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the total payload mass carried by boosters launched by NASA (CRS);</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date when the first successful landing outcome in ground pad was achieved;</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total number of successful and failure mission outcomes;</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names of the </a:t>
            </a:r>
            <a:r>
              <a:rPr lang="en-US" sz="1200" dirty="0" err="1">
                <a:solidFill>
                  <a:schemeClr val="accent3">
                    <a:lumMod val="25000"/>
                  </a:schemeClr>
                </a:solidFill>
                <a:latin typeface="Abadi" panose="020B0604020104020204" pitchFamily="34" charset="0"/>
              </a:rPr>
              <a:t>booster_versions</a:t>
            </a:r>
            <a:r>
              <a:rPr lang="en-US" sz="1200" dirty="0">
                <a:solidFill>
                  <a:schemeClr val="accent3">
                    <a:lumMod val="25000"/>
                  </a:schemeClr>
                </a:solidFill>
                <a:latin typeface="Abadi" panose="020B0604020104020204" pitchFamily="34" charset="0"/>
              </a:rPr>
              <a:t> which have carried the maximum payload mass;</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failed </a:t>
            </a:r>
            <a:r>
              <a:rPr lang="en-US" sz="1200" dirty="0" err="1">
                <a:solidFill>
                  <a:schemeClr val="accent3">
                    <a:lumMod val="25000"/>
                  </a:schemeClr>
                </a:solidFill>
                <a:latin typeface="Abadi" panose="020B0604020104020204" pitchFamily="34" charset="0"/>
              </a:rPr>
              <a:t>landing_outcomes</a:t>
            </a:r>
            <a:r>
              <a:rPr lang="en-US" sz="1200" dirty="0">
                <a:solidFill>
                  <a:schemeClr val="accent3">
                    <a:lumMod val="25000"/>
                  </a:schemeClr>
                </a:solidFill>
                <a:latin typeface="Abadi" panose="020B0604020104020204" pitchFamily="34" charset="0"/>
              </a:rPr>
              <a:t> in drone ship, their booster versions, and launch site names for in year 2015;</a:t>
            </a:r>
          </a:p>
          <a:p>
            <a:pPr lvl="1">
              <a:lnSpc>
                <a:spcPct val="100000"/>
              </a:lnSpc>
              <a:spcBef>
                <a:spcPts val="1400"/>
              </a:spcBef>
            </a:pPr>
            <a:r>
              <a:rPr lang="en-US" sz="1200" dirty="0">
                <a:solidFill>
                  <a:schemeClr val="accent3">
                    <a:lumMod val="25000"/>
                  </a:schemeClr>
                </a:solidFill>
                <a:latin typeface="Abadi" panose="020B0604020104020204" pitchFamily="34" charset="0"/>
              </a:rPr>
              <a:t>Rank the count of landing outcomes (such as Failure (drone ship) or Success (ground pad)) between the date 2010-06-04 and 2017-03-20, in descending order</a:t>
            </a:r>
          </a:p>
          <a:p>
            <a:pPr>
              <a:lnSpc>
                <a:spcPct val="100000"/>
              </a:lnSpc>
              <a:spcBef>
                <a:spcPts val="1400"/>
              </a:spcBef>
            </a:pPr>
            <a:r>
              <a:rPr lang="en-US" sz="1600" dirty="0">
                <a:solidFill>
                  <a:schemeClr val="accent3">
                    <a:lumMod val="25000"/>
                  </a:schemeClr>
                </a:solidFill>
                <a:latin typeface="Abadi" panose="020B0604020104020204" pitchFamily="34" charset="0"/>
              </a:rPr>
              <a:t>Link to the </a:t>
            </a:r>
            <a:r>
              <a:rPr lang="en-US" sz="1600" dirty="0" err="1">
                <a:solidFill>
                  <a:schemeClr val="accent3">
                    <a:lumMod val="25000"/>
                  </a:schemeClr>
                </a:solidFill>
                <a:latin typeface="Abadi" panose="020B0604020104020204" pitchFamily="34" charset="0"/>
                <a:hlinkClick r:id="rId3"/>
              </a:rPr>
              <a:t>Jupyter</a:t>
            </a:r>
            <a:r>
              <a:rPr lang="en-US" sz="1600" dirty="0">
                <a:solidFill>
                  <a:schemeClr val="accent3">
                    <a:lumMod val="25000"/>
                  </a:schemeClr>
                </a:solidFill>
                <a:latin typeface="Abadi" panose="020B0604020104020204" pitchFamily="34" charset="0"/>
                <a:hlinkClick r:id="rId3"/>
              </a:rPr>
              <a:t> Notebook</a:t>
            </a:r>
            <a:r>
              <a:rPr lang="en-US" sz="1600" dirty="0">
                <a:solidFill>
                  <a:schemeClr val="accent3">
                    <a:lumMod val="25000"/>
                  </a:schemeClr>
                </a:solidFill>
                <a:latin typeface="Abadi" panose="020B0604020104020204" pitchFamily="34" charset="0"/>
              </a:rPr>
              <a:t>.</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following object were added to the Folium map:</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with Circle, Popup Label and Text Label of all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of success (Green) and failed (Red)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Lines to show distances between the Launch Site CCAFC-SLC 40 and various objects: railway, highway, coastline and the city.</a:t>
            </a: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 can be found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following dashboard elements were added:</a:t>
            </a:r>
          </a:p>
          <a:p>
            <a:pPr lvl="1">
              <a:lnSpc>
                <a:spcPct val="100000"/>
              </a:lnSpc>
              <a:spcBef>
                <a:spcPts val="1400"/>
              </a:spcBef>
            </a:pPr>
            <a:r>
              <a:rPr lang="en-US" sz="1800" dirty="0">
                <a:solidFill>
                  <a:schemeClr val="accent3">
                    <a:lumMod val="25000"/>
                  </a:schemeClr>
                </a:solidFill>
                <a:latin typeface="Abadi" panose="020B0604020104020204" pitchFamily="34" charset="0"/>
              </a:rPr>
              <a:t>Launch sites dropdown list;</a:t>
            </a:r>
          </a:p>
          <a:p>
            <a:pPr lvl="1">
              <a:lnSpc>
                <a:spcPct val="100000"/>
              </a:lnSpc>
              <a:spcBef>
                <a:spcPts val="1400"/>
              </a:spcBef>
            </a:pPr>
            <a:r>
              <a:rPr lang="en-US" sz="1800" dirty="0">
                <a:solidFill>
                  <a:schemeClr val="accent3">
                    <a:lumMod val="25000"/>
                  </a:schemeClr>
                </a:solidFill>
                <a:latin typeface="Abadi" panose="020B0604020104020204" pitchFamily="34" charset="0"/>
              </a:rPr>
              <a:t>Success launches pie chart;</a:t>
            </a:r>
          </a:p>
          <a:p>
            <a:pPr lvl="1">
              <a:lnSpc>
                <a:spcPct val="100000"/>
              </a:lnSpc>
              <a:spcBef>
                <a:spcPts val="1400"/>
              </a:spcBef>
            </a:pPr>
            <a:r>
              <a:rPr lang="en-US" sz="1800" dirty="0">
                <a:solidFill>
                  <a:schemeClr val="accent3">
                    <a:lumMod val="25000"/>
                  </a:schemeClr>
                </a:solidFill>
                <a:latin typeface="Abadi" panose="020B0604020104020204" pitchFamily="34" charset="0"/>
              </a:rPr>
              <a:t>Payload mass slider;</a:t>
            </a:r>
          </a:p>
          <a:p>
            <a:pPr lvl="1">
              <a:lnSpc>
                <a:spcPct val="100000"/>
              </a:lnSpc>
              <a:spcBef>
                <a:spcPts val="1400"/>
              </a:spcBef>
            </a:pPr>
            <a:r>
              <a:rPr lang="en-US" sz="1800" dirty="0">
                <a:solidFill>
                  <a:schemeClr val="accent3">
                    <a:lumMod val="25000"/>
                  </a:schemeClr>
                </a:solidFill>
                <a:latin typeface="Abadi" panose="020B0604020104020204" pitchFamily="34" charset="0"/>
              </a:rPr>
              <a:t>Scatterplot of payload mass vs.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 can be found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Model building process consists of the following steps:</a:t>
            </a:r>
          </a:p>
          <a:p>
            <a:pPr lvl="1">
              <a:lnSpc>
                <a:spcPct val="100000"/>
              </a:lnSpc>
              <a:spcBef>
                <a:spcPts val="1400"/>
              </a:spcBef>
            </a:pPr>
            <a:r>
              <a:rPr lang="en-US" sz="1800" dirty="0">
                <a:solidFill>
                  <a:schemeClr val="accent3">
                    <a:lumMod val="25000"/>
                  </a:schemeClr>
                </a:solidFill>
                <a:latin typeface="Abadi" panose="020B0604020104020204" pitchFamily="34" charset="0"/>
              </a:rPr>
              <a:t>The data were standardized using </a:t>
            </a:r>
            <a:r>
              <a:rPr lang="en-US" sz="1800" dirty="0" err="1">
                <a:solidFill>
                  <a:schemeClr val="accent3">
                    <a:lumMod val="25000"/>
                  </a:schemeClr>
                </a:solidFill>
                <a:latin typeface="Abadi" panose="020B0604020104020204" pitchFamily="34" charset="0"/>
              </a:rPr>
              <a:t>StandardScaler</a:t>
            </a:r>
            <a:r>
              <a:rPr lang="en-US" sz="18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The dataset was split by training and testing ones;</a:t>
            </a:r>
          </a:p>
          <a:p>
            <a:pPr lvl="1">
              <a:lnSpc>
                <a:spcPct val="100000"/>
              </a:lnSpc>
              <a:spcBef>
                <a:spcPts val="1400"/>
              </a:spcBef>
            </a:pPr>
            <a:r>
              <a:rPr lang="en-US" sz="1800" dirty="0">
                <a:solidFill>
                  <a:schemeClr val="accent3">
                    <a:lumMod val="25000"/>
                  </a:schemeClr>
                </a:solidFill>
                <a:latin typeface="Abadi" panose="020B0604020104020204" pitchFamily="34" charset="0"/>
              </a:rPr>
              <a:t>Four different models were built:</a:t>
            </a:r>
          </a:p>
          <a:p>
            <a:pPr lvl="2">
              <a:lnSpc>
                <a:spcPct val="100000"/>
              </a:lnSpc>
              <a:spcBef>
                <a:spcPts val="1400"/>
              </a:spcBef>
            </a:pPr>
            <a:r>
              <a:rPr lang="en-US" sz="1400" dirty="0">
                <a:solidFill>
                  <a:schemeClr val="accent3">
                    <a:lumMod val="25000"/>
                  </a:schemeClr>
                </a:solidFill>
                <a:latin typeface="Abadi" panose="020B0604020104020204" pitchFamily="34" charset="0"/>
              </a:rPr>
              <a:t>Logistic regression with L2-regularization;</a:t>
            </a:r>
          </a:p>
          <a:p>
            <a:pPr lvl="2">
              <a:lnSpc>
                <a:spcPct val="100000"/>
              </a:lnSpc>
              <a:spcBef>
                <a:spcPts val="1400"/>
              </a:spcBef>
            </a:pPr>
            <a:r>
              <a:rPr lang="en-US" sz="1400" dirty="0">
                <a:solidFill>
                  <a:schemeClr val="accent3">
                    <a:lumMod val="25000"/>
                  </a:schemeClr>
                </a:solidFill>
                <a:latin typeface="Abadi" panose="020B0604020104020204" pitchFamily="34" charset="0"/>
              </a:rPr>
              <a:t>SVM;</a:t>
            </a:r>
          </a:p>
          <a:p>
            <a:pPr lvl="2">
              <a:lnSpc>
                <a:spcPct val="100000"/>
              </a:lnSpc>
              <a:spcBef>
                <a:spcPts val="1400"/>
              </a:spcBef>
            </a:pPr>
            <a:r>
              <a:rPr lang="en-US" sz="1400" dirty="0">
                <a:solidFill>
                  <a:schemeClr val="accent3">
                    <a:lumMod val="25000"/>
                  </a:schemeClr>
                </a:solidFill>
                <a:latin typeface="Abadi" panose="020B0604020104020204" pitchFamily="34" charset="0"/>
              </a:rPr>
              <a:t>Decision tree;</a:t>
            </a:r>
          </a:p>
          <a:p>
            <a:pPr lvl="2">
              <a:lnSpc>
                <a:spcPct val="100000"/>
              </a:lnSpc>
              <a:spcBef>
                <a:spcPts val="1400"/>
              </a:spcBef>
            </a:pPr>
            <a:r>
              <a:rPr lang="en-US" sz="1400" dirty="0">
                <a:solidFill>
                  <a:schemeClr val="accent3">
                    <a:lumMod val="25000"/>
                  </a:schemeClr>
                </a:solidFill>
                <a:latin typeface="Abadi" panose="020B0604020104020204" pitchFamily="34" charset="0"/>
              </a:rPr>
              <a:t>KNN;</a:t>
            </a:r>
          </a:p>
          <a:p>
            <a:pPr lvl="1">
              <a:lnSpc>
                <a:spcPct val="100000"/>
              </a:lnSpc>
              <a:spcBef>
                <a:spcPts val="1400"/>
              </a:spcBef>
            </a:pPr>
            <a:r>
              <a:rPr lang="en-US" sz="1800" dirty="0">
                <a:solidFill>
                  <a:schemeClr val="accent3">
                    <a:lumMod val="25000"/>
                  </a:schemeClr>
                </a:solidFill>
                <a:latin typeface="Abadi" panose="020B0604020104020204" pitchFamily="34" charset="0"/>
              </a:rPr>
              <a:t>Accuracy of models was estimated on training and testing datasets;</a:t>
            </a: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 can be found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endParaRPr lang="en-US" sz="2400" dirty="0"/>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03680"/>
            <a:ext cx="10131675" cy="45218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Percentage of successful launches from VAFB SLC 4E is the highest;</a:t>
            </a:r>
          </a:p>
          <a:p>
            <a:pPr lvl="1">
              <a:lnSpc>
                <a:spcPct val="100000"/>
              </a:lnSpc>
              <a:spcBef>
                <a:spcPts val="1400"/>
              </a:spcBef>
            </a:pPr>
            <a:r>
              <a:rPr lang="en-US" sz="1800" dirty="0">
                <a:solidFill>
                  <a:schemeClr val="accent3">
                    <a:lumMod val="25000"/>
                  </a:schemeClr>
                </a:solidFill>
                <a:latin typeface="Abadi" panose="020B0604020104020204" pitchFamily="34" charset="0"/>
              </a:rPr>
              <a:t>For some orbits (e.g. LEO) there is a dependency between flight number and outcome. For other ones (e.g. GTO) this dependency is not observed;</a:t>
            </a:r>
          </a:p>
          <a:p>
            <a:pPr lvl="1">
              <a:lnSpc>
                <a:spcPct val="100000"/>
              </a:lnSpc>
              <a:spcBef>
                <a:spcPts val="1400"/>
              </a:spcBef>
            </a:pPr>
            <a:r>
              <a:rPr lang="en-US" sz="1800" dirty="0">
                <a:solidFill>
                  <a:schemeClr val="accent3">
                    <a:lumMod val="25000"/>
                  </a:schemeClr>
                </a:solidFill>
                <a:latin typeface="Abadi" panose="020B0604020104020204" pitchFamily="34" charset="0"/>
              </a:rPr>
              <a:t>The success rate increasing over time;</a:t>
            </a:r>
          </a:p>
          <a:p>
            <a:pPr lvl="1">
              <a:lnSpc>
                <a:spcPct val="100000"/>
              </a:lnSpc>
              <a:spcBef>
                <a:spcPts val="1400"/>
              </a:spcBef>
            </a:pPr>
            <a:r>
              <a:rPr lang="en-US" sz="1800" dirty="0">
                <a:solidFill>
                  <a:schemeClr val="accent3">
                    <a:lumMod val="25000"/>
                  </a:schemeClr>
                </a:solidFill>
                <a:latin typeface="Abadi" panose="020B0604020104020204" pitchFamily="34" charset="0"/>
              </a:rPr>
              <a:t>There are 4 unique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The first success landing outcome happened in 2015;</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4836160"/>
            <a:ext cx="10131675" cy="11894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most launch sites are at east cost.</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6" name="Picture 5">
            <a:extLst>
              <a:ext uri="{FF2B5EF4-FFF2-40B4-BE49-F238E27FC236}">
                <a16:creationId xmlns:a16="http://schemas.microsoft.com/office/drawing/2014/main" id="{A003983B-821F-5058-972A-D86A77391A53}"/>
              </a:ext>
            </a:extLst>
          </p:cNvPr>
          <p:cNvPicPr>
            <a:picLocks noChangeAspect="1"/>
          </p:cNvPicPr>
          <p:nvPr/>
        </p:nvPicPr>
        <p:blipFill>
          <a:blip r:embed="rId4"/>
          <a:stretch>
            <a:fillRect/>
          </a:stretch>
        </p:blipFill>
        <p:spPr>
          <a:xfrm>
            <a:off x="2824480" y="1637359"/>
            <a:ext cx="5192737" cy="2969937"/>
          </a:xfrm>
          <a:prstGeom prst="rect">
            <a:avLst/>
          </a:prstGeom>
        </p:spPr>
      </p:pic>
    </p:spTree>
    <p:extLst>
      <p:ext uri="{BB962C8B-B14F-4D97-AF65-F5344CB8AC3E}">
        <p14:creationId xmlns:p14="http://schemas.microsoft.com/office/powerpoint/2010/main" val="29621634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645920"/>
            <a:ext cx="4919589" cy="43796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predictive analysis shows that there are 3 models with the same train/test accuracy: Logistic regression, SVM and KNN. Decision tree has the higher train accuracy but the lower test accuracy. </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a:extLst>
              <a:ext uri="{FF2B5EF4-FFF2-40B4-BE49-F238E27FC236}">
                <a16:creationId xmlns:a16="http://schemas.microsoft.com/office/drawing/2014/main" id="{D5D081E1-F593-3EE6-AB2D-E31D41B534B9}"/>
              </a:ext>
            </a:extLst>
          </p:cNvPr>
          <p:cNvPicPr>
            <a:picLocks noChangeAspect="1"/>
          </p:cNvPicPr>
          <p:nvPr/>
        </p:nvPicPr>
        <p:blipFill>
          <a:blip r:embed="rId4"/>
          <a:stretch>
            <a:fillRect/>
          </a:stretch>
        </p:blipFill>
        <p:spPr>
          <a:xfrm>
            <a:off x="5831114" y="1502106"/>
            <a:ext cx="5767316" cy="4109060"/>
          </a:xfrm>
          <a:prstGeom prst="rect">
            <a:avLst/>
          </a:prstGeom>
        </p:spPr>
      </p:pic>
    </p:spTree>
    <p:extLst>
      <p:ext uri="{BB962C8B-B14F-4D97-AF65-F5344CB8AC3E}">
        <p14:creationId xmlns:p14="http://schemas.microsoft.com/office/powerpoint/2010/main" val="3212684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4135120"/>
            <a:ext cx="10420638" cy="173386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Conclusions:</a:t>
            </a:r>
          </a:p>
          <a:p>
            <a:pPr lvl="1">
              <a:lnSpc>
                <a:spcPct val="100000"/>
              </a:lnSpc>
              <a:spcBef>
                <a:spcPts val="1400"/>
              </a:spcBef>
            </a:pPr>
            <a:r>
              <a:rPr lang="en-US" sz="1800" dirty="0">
                <a:solidFill>
                  <a:schemeClr val="accent3">
                    <a:lumMod val="25000"/>
                  </a:schemeClr>
                </a:solidFill>
                <a:latin typeface="Abadi" panose="020B0604020104020204" pitchFamily="34" charset="0"/>
              </a:rPr>
              <a:t>In contrast with the first flight, last flights were successful;</a:t>
            </a:r>
          </a:p>
          <a:p>
            <a:pPr lvl="1">
              <a:lnSpc>
                <a:spcPct val="100000"/>
              </a:lnSpc>
              <a:spcBef>
                <a:spcPts val="1400"/>
              </a:spcBef>
            </a:pPr>
            <a:r>
              <a:rPr lang="en-US" sz="1800" dirty="0">
                <a:solidFill>
                  <a:schemeClr val="accent3">
                    <a:lumMod val="25000"/>
                  </a:schemeClr>
                </a:solidFill>
                <a:latin typeface="Abadi" panose="020B0604020104020204" pitchFamily="34" charset="0"/>
              </a:rPr>
              <a:t>Most of the launches took place at CCAFS SLC 40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8" name="Picture 7">
            <a:extLst>
              <a:ext uri="{FF2B5EF4-FFF2-40B4-BE49-F238E27FC236}">
                <a16:creationId xmlns:a16="http://schemas.microsoft.com/office/drawing/2014/main" id="{64E9A4C1-0282-B4BD-6A79-20DD482E0B3B}"/>
              </a:ext>
            </a:extLst>
          </p:cNvPr>
          <p:cNvPicPr>
            <a:picLocks noChangeAspect="1"/>
          </p:cNvPicPr>
          <p:nvPr/>
        </p:nvPicPr>
        <p:blipFill>
          <a:blip r:embed="rId3"/>
          <a:stretch>
            <a:fillRect/>
          </a:stretch>
        </p:blipFill>
        <p:spPr>
          <a:xfrm>
            <a:off x="414411" y="1466228"/>
            <a:ext cx="11226800" cy="233100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45920"/>
            <a:ext cx="3771509" cy="423542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Conclusions:</a:t>
            </a:r>
          </a:p>
          <a:p>
            <a:pPr lvl="1">
              <a:lnSpc>
                <a:spcPct val="100000"/>
              </a:lnSpc>
              <a:spcBef>
                <a:spcPts val="1400"/>
              </a:spcBef>
            </a:pPr>
            <a:r>
              <a:rPr lang="en-US" sz="1800" dirty="0">
                <a:solidFill>
                  <a:schemeClr val="accent3">
                    <a:lumMod val="25000"/>
                  </a:schemeClr>
                </a:solidFill>
                <a:latin typeface="Abadi" panose="020B0604020104020204" pitchFamily="34" charset="0"/>
              </a:rPr>
              <a:t>The higher payload mass the higher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VAFB SLC 4E is not used for heavy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Light launches are successful from KSC LC 39A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8" name="Picture 7">
            <a:extLst>
              <a:ext uri="{FF2B5EF4-FFF2-40B4-BE49-F238E27FC236}">
                <a16:creationId xmlns:a16="http://schemas.microsoft.com/office/drawing/2014/main" id="{6BFDCC2D-7DCD-3A23-0E0C-C46B9BD98302}"/>
              </a:ext>
            </a:extLst>
          </p:cNvPr>
          <p:cNvPicPr>
            <a:picLocks noChangeAspect="1"/>
          </p:cNvPicPr>
          <p:nvPr/>
        </p:nvPicPr>
        <p:blipFill>
          <a:blip r:embed="rId3"/>
          <a:stretch>
            <a:fillRect/>
          </a:stretch>
        </p:blipFill>
        <p:spPr>
          <a:xfrm>
            <a:off x="4782740" y="1517650"/>
            <a:ext cx="6893719" cy="422910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93520"/>
            <a:ext cx="3932238" cy="440018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Conclusions:</a:t>
            </a:r>
          </a:p>
          <a:p>
            <a:pPr lvl="1">
              <a:lnSpc>
                <a:spcPct val="100000"/>
              </a:lnSpc>
              <a:spcBef>
                <a:spcPts val="1400"/>
              </a:spcBef>
            </a:pPr>
            <a:r>
              <a:rPr lang="en-US" sz="1800" dirty="0">
                <a:solidFill>
                  <a:schemeClr val="accent3">
                    <a:lumMod val="25000"/>
                  </a:schemeClr>
                </a:solidFill>
                <a:latin typeface="Abadi" panose="020B0604020104020204" pitchFamily="34" charset="0"/>
              </a:rPr>
              <a:t>The highest success rate (100%) is observed for “ES-L1”, “GEO”, “HEO” and “SSO” orbits;</a:t>
            </a:r>
          </a:p>
          <a:p>
            <a:pPr lvl="1">
              <a:lnSpc>
                <a:spcPct val="100000"/>
              </a:lnSpc>
              <a:spcBef>
                <a:spcPts val="1400"/>
              </a:spcBef>
            </a:pPr>
            <a:r>
              <a:rPr lang="en-US" sz="1800" dirty="0">
                <a:solidFill>
                  <a:schemeClr val="accent3">
                    <a:lumMod val="25000"/>
                  </a:schemeClr>
                </a:solidFill>
                <a:latin typeface="Abadi" panose="020B0604020104020204" pitchFamily="34" charset="0"/>
              </a:rPr>
              <a:t>The lowest rate is observed for “GTO” orbit.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CC4383A2-DC25-8D04-D15C-DD6A039332FC}"/>
              </a:ext>
            </a:extLst>
          </p:cNvPr>
          <p:cNvPicPr>
            <a:picLocks noChangeAspect="1"/>
          </p:cNvPicPr>
          <p:nvPr/>
        </p:nvPicPr>
        <p:blipFill>
          <a:blip r:embed="rId3"/>
          <a:stretch>
            <a:fillRect/>
          </a:stretch>
        </p:blipFill>
        <p:spPr>
          <a:xfrm>
            <a:off x="6027811" y="1686217"/>
            <a:ext cx="5543550" cy="401478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859280"/>
            <a:ext cx="3932238" cy="402206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Conclusions:</a:t>
            </a:r>
          </a:p>
          <a:p>
            <a:pPr lvl="1">
              <a:lnSpc>
                <a:spcPct val="100000"/>
              </a:lnSpc>
              <a:spcBef>
                <a:spcPts val="1400"/>
              </a:spcBef>
            </a:pPr>
            <a:r>
              <a:rPr lang="en-US" sz="1800" dirty="0">
                <a:solidFill>
                  <a:schemeClr val="accent3">
                    <a:lumMod val="25000"/>
                  </a:schemeClr>
                </a:solidFill>
                <a:latin typeface="Abadi" panose="020B0604020104020204" pitchFamily="34" charset="0"/>
              </a:rPr>
              <a:t>“GTO” was the most popular orbit at the beginning;</a:t>
            </a:r>
          </a:p>
          <a:p>
            <a:pPr lvl="1">
              <a:lnSpc>
                <a:spcPct val="100000"/>
              </a:lnSpc>
              <a:spcBef>
                <a:spcPts val="1400"/>
              </a:spcBef>
            </a:pPr>
            <a:r>
              <a:rPr lang="en-US" sz="1800" dirty="0">
                <a:solidFill>
                  <a:schemeClr val="accent3">
                    <a:lumMod val="25000"/>
                  </a:schemeClr>
                </a:solidFill>
                <a:latin typeface="Abadi" panose="020B0604020104020204" pitchFamily="34" charset="0"/>
              </a:rPr>
              <a:t>“VLEO” is the most popular orbit now;</a:t>
            </a:r>
          </a:p>
          <a:p>
            <a:pPr lvl="1">
              <a:lnSpc>
                <a:spcPct val="100000"/>
              </a:lnSpc>
              <a:spcBef>
                <a:spcPts val="1400"/>
              </a:spcBef>
            </a:pPr>
            <a:r>
              <a:rPr lang="en-US" sz="1800" dirty="0">
                <a:solidFill>
                  <a:schemeClr val="accent3">
                    <a:lumMod val="25000"/>
                  </a:schemeClr>
                </a:solidFill>
                <a:latin typeface="Abadi" panose="020B0604020104020204" pitchFamily="34" charset="0"/>
              </a:rPr>
              <a:t>For almost all orbits (excl. “GTO”) success rate is increasing.</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F78868BF-4DD8-7D6B-B62F-7C148725634C}"/>
              </a:ext>
            </a:extLst>
          </p:cNvPr>
          <p:cNvPicPr>
            <a:picLocks noChangeAspect="1"/>
          </p:cNvPicPr>
          <p:nvPr/>
        </p:nvPicPr>
        <p:blipFill>
          <a:blip r:embed="rId3"/>
          <a:stretch>
            <a:fillRect/>
          </a:stretch>
        </p:blipFill>
        <p:spPr>
          <a:xfrm>
            <a:off x="5599668" y="1682173"/>
            <a:ext cx="5950744" cy="434340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2320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Conclusions:</a:t>
            </a:r>
          </a:p>
          <a:p>
            <a:pPr lvl="1">
              <a:lnSpc>
                <a:spcPct val="100000"/>
              </a:lnSpc>
              <a:spcBef>
                <a:spcPts val="1400"/>
              </a:spcBef>
            </a:pPr>
            <a:r>
              <a:rPr lang="en-US" sz="1800" dirty="0">
                <a:solidFill>
                  <a:schemeClr val="accent3">
                    <a:lumMod val="25000"/>
                  </a:schemeClr>
                </a:solidFill>
                <a:latin typeface="Abadi" panose="020B0604020104020204" pitchFamily="34" charset="0"/>
              </a:rPr>
              <a:t>Heavy launches are related to “ISS”, “PO” and “VLEO” orbits;</a:t>
            </a:r>
          </a:p>
          <a:p>
            <a:pPr lvl="1">
              <a:lnSpc>
                <a:spcPct val="100000"/>
              </a:lnSpc>
              <a:spcBef>
                <a:spcPts val="1400"/>
              </a:spcBef>
            </a:pPr>
            <a:r>
              <a:rPr lang="en-US" sz="1800" dirty="0">
                <a:solidFill>
                  <a:schemeClr val="accent3">
                    <a:lumMod val="25000"/>
                  </a:schemeClr>
                </a:solidFill>
                <a:latin typeface="Abadi" panose="020B0604020104020204" pitchFamily="34" charset="0"/>
              </a:rPr>
              <a:t>Payload mass of “GTO” launches are between 2000 and 8000. </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D25EA9C7-EBDD-004D-7999-E8C4EA202642}"/>
              </a:ext>
            </a:extLst>
          </p:cNvPr>
          <p:cNvPicPr>
            <a:picLocks noChangeAspect="1"/>
          </p:cNvPicPr>
          <p:nvPr/>
        </p:nvPicPr>
        <p:blipFill>
          <a:blip r:embed="rId3"/>
          <a:stretch>
            <a:fillRect/>
          </a:stretch>
        </p:blipFill>
        <p:spPr>
          <a:xfrm>
            <a:off x="5534263" y="1767898"/>
            <a:ext cx="6122194" cy="425767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Conclusions:</a:t>
            </a:r>
          </a:p>
          <a:p>
            <a:pPr lvl="1">
              <a:lnSpc>
                <a:spcPct val="100000"/>
              </a:lnSpc>
              <a:spcBef>
                <a:spcPts val="1400"/>
              </a:spcBef>
            </a:pPr>
            <a:r>
              <a:rPr lang="en-US" sz="1800" dirty="0">
                <a:solidFill>
                  <a:schemeClr val="accent3">
                    <a:lumMod val="25000"/>
                  </a:schemeClr>
                </a:solidFill>
                <a:latin typeface="Abadi" panose="020B0604020104020204" pitchFamily="34" charset="0"/>
              </a:rPr>
              <a:t>Success rate is increasing starting from 2013.</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3B07D027-8C0F-EAC8-2B40-B07B32533A3D}"/>
              </a:ext>
            </a:extLst>
          </p:cNvPr>
          <p:cNvPicPr>
            <a:picLocks noChangeAspect="1"/>
          </p:cNvPicPr>
          <p:nvPr/>
        </p:nvPicPr>
        <p:blipFill>
          <a:blip r:embed="rId3"/>
          <a:stretch>
            <a:fillRect/>
          </a:stretch>
        </p:blipFill>
        <p:spPr>
          <a:xfrm>
            <a:off x="5542683" y="1725035"/>
            <a:ext cx="5879306" cy="430053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25600"/>
            <a:ext cx="6575670" cy="455136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Names of the launch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370B500C-1065-564F-5BEA-AC81826BBC75}"/>
              </a:ext>
            </a:extLst>
          </p:cNvPr>
          <p:cNvPicPr>
            <a:picLocks noChangeAspect="1"/>
          </p:cNvPicPr>
          <p:nvPr/>
        </p:nvPicPr>
        <p:blipFill>
          <a:blip r:embed="rId3"/>
          <a:stretch>
            <a:fillRect/>
          </a:stretch>
        </p:blipFill>
        <p:spPr>
          <a:xfrm>
            <a:off x="8159353" y="1769586"/>
            <a:ext cx="3493294" cy="287178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293360"/>
            <a:ext cx="10515600" cy="88360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505B53AA-D771-9F4B-B28A-3C109208C67A}"/>
              </a:ext>
            </a:extLst>
          </p:cNvPr>
          <p:cNvPicPr>
            <a:picLocks noChangeAspect="1"/>
          </p:cNvPicPr>
          <p:nvPr/>
        </p:nvPicPr>
        <p:blipFill>
          <a:blip r:embed="rId3"/>
          <a:stretch>
            <a:fillRect/>
          </a:stretch>
        </p:blipFill>
        <p:spPr>
          <a:xfrm>
            <a:off x="770011" y="1289316"/>
            <a:ext cx="10980217" cy="332332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94143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mass carried by boosters launched by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220535BC-EC51-8666-250F-55B4A2E1C92C}"/>
              </a:ext>
            </a:extLst>
          </p:cNvPr>
          <p:cNvPicPr>
            <a:picLocks noChangeAspect="1"/>
          </p:cNvPicPr>
          <p:nvPr/>
        </p:nvPicPr>
        <p:blipFill>
          <a:blip r:embed="rId3"/>
          <a:stretch>
            <a:fillRect/>
          </a:stretch>
        </p:blipFill>
        <p:spPr>
          <a:xfrm>
            <a:off x="8482600" y="1825625"/>
            <a:ext cx="3207544" cy="2078831"/>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67463" y="1801052"/>
            <a:ext cx="8875977" cy="451829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r>
              <a:rPr lang="en-GB" sz="22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(SpaceX API, web scrapping);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(SQL, matplotlib, interactive dashboards and maps);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using ML methods (logistic regression, KNN, SVM and D\decision tree).</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Required data have been collected and processed;</a:t>
            </a:r>
          </a:p>
          <a:p>
            <a:pPr lvl="1">
              <a:lnSpc>
                <a:spcPct val="100000"/>
              </a:lnSpc>
              <a:spcBef>
                <a:spcPts val="1400"/>
              </a:spcBef>
            </a:pPr>
            <a:r>
              <a:rPr lang="en-US" sz="1800" dirty="0">
                <a:solidFill>
                  <a:schemeClr val="accent3">
                    <a:lumMod val="25000"/>
                  </a:schemeClr>
                </a:solidFill>
                <a:latin typeface="Abadi" panose="020B0604020104020204" pitchFamily="34" charset="0"/>
              </a:rPr>
              <a:t>EDA has shown the main dependencies between variables;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has allowed us to find the best model which can be used for success probability prediction.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43342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559BCB8E-442E-8C12-352F-445F6F39D9A2}"/>
              </a:ext>
            </a:extLst>
          </p:cNvPr>
          <p:cNvPicPr>
            <a:picLocks noChangeAspect="1"/>
          </p:cNvPicPr>
          <p:nvPr/>
        </p:nvPicPr>
        <p:blipFill>
          <a:blip r:embed="rId3"/>
          <a:stretch>
            <a:fillRect/>
          </a:stretch>
        </p:blipFill>
        <p:spPr>
          <a:xfrm>
            <a:off x="7970911" y="1656824"/>
            <a:ext cx="3314700" cy="2078831"/>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4943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Date of the first successful landing outcome on ground pad</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76586032-4A15-89ED-B086-9AC724AD4A2E}"/>
              </a:ext>
            </a:extLst>
          </p:cNvPr>
          <p:cNvPicPr>
            <a:picLocks noChangeAspect="1"/>
          </p:cNvPicPr>
          <p:nvPr/>
        </p:nvPicPr>
        <p:blipFill>
          <a:blip r:embed="rId3"/>
          <a:stretch>
            <a:fillRect/>
          </a:stretch>
        </p:blipFill>
        <p:spPr>
          <a:xfrm>
            <a:off x="7700883" y="1709103"/>
            <a:ext cx="3150394" cy="202882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49439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7452C9F8-83CB-C40E-253D-34E754EB9669}"/>
              </a:ext>
            </a:extLst>
          </p:cNvPr>
          <p:cNvPicPr>
            <a:picLocks noChangeAspect="1"/>
          </p:cNvPicPr>
          <p:nvPr/>
        </p:nvPicPr>
        <p:blipFill>
          <a:blip r:embed="rId3"/>
          <a:stretch>
            <a:fillRect/>
          </a:stretch>
        </p:blipFill>
        <p:spPr>
          <a:xfrm>
            <a:off x="7931944" y="1825625"/>
            <a:ext cx="3671888" cy="325755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number of successful and failure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997BC973-8E7D-174A-3A57-4C1D89935A65}"/>
              </a:ext>
            </a:extLst>
          </p:cNvPr>
          <p:cNvPicPr>
            <a:picLocks noChangeAspect="1"/>
          </p:cNvPicPr>
          <p:nvPr/>
        </p:nvPicPr>
        <p:blipFill>
          <a:blip r:embed="rId3"/>
          <a:stretch>
            <a:fillRect/>
          </a:stretch>
        </p:blipFill>
        <p:spPr>
          <a:xfrm>
            <a:off x="2506853" y="3180348"/>
            <a:ext cx="6207919" cy="199310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96455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3ADB7017-FA55-C48C-7384-E8EEAD671303}"/>
              </a:ext>
            </a:extLst>
          </p:cNvPr>
          <p:cNvPicPr>
            <a:picLocks noChangeAspect="1"/>
          </p:cNvPicPr>
          <p:nvPr/>
        </p:nvPicPr>
        <p:blipFill>
          <a:blip r:embed="rId3"/>
          <a:stretch>
            <a:fillRect/>
          </a:stretch>
        </p:blipFill>
        <p:spPr>
          <a:xfrm>
            <a:off x="4990623" y="1312227"/>
            <a:ext cx="5929313" cy="522922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56550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in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814D27E-289C-41B5-ABBD-F070B652A5FA}"/>
              </a:ext>
            </a:extLst>
          </p:cNvPr>
          <p:cNvPicPr>
            <a:picLocks noChangeAspect="1"/>
          </p:cNvPicPr>
          <p:nvPr/>
        </p:nvPicPr>
        <p:blipFill>
          <a:blip r:embed="rId3"/>
          <a:stretch>
            <a:fillRect/>
          </a:stretch>
        </p:blipFill>
        <p:spPr>
          <a:xfrm>
            <a:off x="7703577" y="1758327"/>
            <a:ext cx="3571875" cy="280749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95591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Ranking the count of landing outcomes between the date 2010-06-04 and 2017-03-20 in descending </a:t>
            </a:r>
            <a:r>
              <a:rPr lang="en-US" sz="2200">
                <a:solidFill>
                  <a:schemeClr val="accent3">
                    <a:lumMod val="25000"/>
                  </a:schemeClr>
                </a:solidFill>
                <a:latin typeface="Abadi"/>
              </a:rPr>
              <a:t>order.</a:t>
            </a: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719B582D-F4C0-7CE9-24EC-69A262DF7E51}"/>
              </a:ext>
            </a:extLst>
          </p:cNvPr>
          <p:cNvPicPr>
            <a:picLocks noChangeAspect="1"/>
          </p:cNvPicPr>
          <p:nvPr/>
        </p:nvPicPr>
        <p:blipFill>
          <a:blip r:embed="rId3"/>
          <a:stretch>
            <a:fillRect/>
          </a:stretch>
        </p:blipFill>
        <p:spPr>
          <a:xfrm>
            <a:off x="7069931" y="1525010"/>
            <a:ext cx="4757738" cy="450056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7">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600" kern="1200">
                <a:solidFill>
                  <a:schemeClr val="tx1"/>
                </a:solidFill>
                <a:latin typeface="+mj-lt"/>
                <a:ea typeface="+mj-ea"/>
                <a:cs typeface="+mj-cs"/>
              </a:rPr>
              <a:t>Launch site's location</a:t>
            </a:r>
          </a:p>
        </p:txBody>
      </p:sp>
      <p:sp>
        <p:nvSpPr>
          <p:cNvPr id="23"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30936" y="2807208"/>
            <a:ext cx="3429000" cy="3410712"/>
          </a:xfrm>
          <a:prstGeom prst="rect">
            <a:avLst/>
          </a:prstGeom>
        </p:spPr>
        <p:txBody>
          <a:bodyPr vert="horz" lIns="91440" tIns="45720" rIns="91440" bIns="45720" rtlCol="0" anchor="t">
            <a:normAutofit/>
          </a:bodyPr>
          <a:lstStyle/>
          <a:p>
            <a:pPr>
              <a:spcBef>
                <a:spcPts val="1400"/>
              </a:spcBef>
            </a:pPr>
            <a:r>
              <a:rPr lang="en-US" sz="2000" dirty="0"/>
              <a:t>Launch sites are placed on the South of USA near the coastline</a:t>
            </a:r>
            <a:r>
              <a:rPr lang="en-US" sz="1700" dirty="0"/>
              <a:t>.</a:t>
            </a:r>
          </a:p>
          <a:p>
            <a:endParaRPr lang="en-US" sz="1700" dirty="0"/>
          </a:p>
        </p:txBody>
      </p:sp>
      <p:pic>
        <p:nvPicPr>
          <p:cNvPr id="6" name="Picture 5">
            <a:extLst>
              <a:ext uri="{FF2B5EF4-FFF2-40B4-BE49-F238E27FC236}">
                <a16:creationId xmlns:a16="http://schemas.microsoft.com/office/drawing/2014/main" id="{C70DF910-F015-4568-6FCF-34F47671788C}"/>
              </a:ext>
            </a:extLst>
          </p:cNvPr>
          <p:cNvPicPr>
            <a:picLocks noChangeAspect="1"/>
          </p:cNvPicPr>
          <p:nvPr/>
        </p:nvPicPr>
        <p:blipFill>
          <a:blip r:embed="rId2"/>
          <a:stretch>
            <a:fillRect/>
          </a:stretch>
        </p:blipFill>
        <p:spPr>
          <a:xfrm>
            <a:off x="4654296" y="1421939"/>
            <a:ext cx="6903720" cy="401412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1008184" y="174032"/>
            <a:ext cx="10175631" cy="1111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kern="1200" dirty="0">
                <a:solidFill>
                  <a:schemeClr val="tx1"/>
                </a:solidFill>
                <a:latin typeface="+mj-lt"/>
                <a:ea typeface="+mj-ea"/>
                <a:cs typeface="+mj-cs"/>
              </a:rPr>
              <a:t>Number of launches on each site</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08185" y="1285875"/>
            <a:ext cx="10175630" cy="767904"/>
          </a:xfrm>
          <a:prstGeom prst="rect">
            <a:avLst/>
          </a:prstGeom>
        </p:spPr>
        <p:txBody>
          <a:bodyPr vert="horz" lIns="91440" tIns="45720" rIns="91440" bIns="45720" rtlCol="0" anchor="ctr">
            <a:normAutofit/>
          </a:bodyPr>
          <a:lstStyle/>
          <a:p>
            <a:pPr>
              <a:spcBef>
                <a:spcPts val="1400"/>
              </a:spcBef>
            </a:pPr>
            <a:r>
              <a:rPr lang="en-US" sz="1800" dirty="0"/>
              <a:t>Most of the launches were from the east coast.</a:t>
            </a:r>
          </a:p>
        </p:txBody>
      </p:sp>
      <p:pic>
        <p:nvPicPr>
          <p:cNvPr id="7" name="Picture 6">
            <a:extLst>
              <a:ext uri="{FF2B5EF4-FFF2-40B4-BE49-F238E27FC236}">
                <a16:creationId xmlns:a16="http://schemas.microsoft.com/office/drawing/2014/main" id="{9CFFC927-76DC-47D9-18B9-61953A4B9D10}"/>
              </a:ext>
            </a:extLst>
          </p:cNvPr>
          <p:cNvPicPr>
            <a:picLocks noChangeAspect="1"/>
          </p:cNvPicPr>
          <p:nvPr/>
        </p:nvPicPr>
        <p:blipFill>
          <a:blip r:embed="rId2"/>
          <a:stretch>
            <a:fillRect/>
          </a:stretch>
        </p:blipFill>
        <p:spPr>
          <a:xfrm>
            <a:off x="2295319" y="2255368"/>
            <a:ext cx="7598313" cy="3899393"/>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706880"/>
            <a:ext cx="10278263" cy="43186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SpaceX offers Falcon 9 launches at a cost of 62 million dollars, while other providers charge over 165 million dollars. The lower cost of SpaceX is due to their ability to reuse the first stage, making it important to determine its landing success in order to determine the cost of a launch. This information can be used by competitors to bid against SpaceX for rocket launches;</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Aim of the project is to predict the success of the Falcon 9 first stage landing;</a:t>
            </a:r>
          </a:p>
          <a:p>
            <a:pPr lvl="1">
              <a:spcBef>
                <a:spcPts val="1400"/>
              </a:spcBef>
            </a:pPr>
            <a:r>
              <a:rPr lang="en-US" sz="1800" dirty="0">
                <a:solidFill>
                  <a:schemeClr val="accent3">
                    <a:lumMod val="25000"/>
                  </a:schemeClr>
                </a:solidFill>
                <a:latin typeface="Abadi" panose="020B0604020104020204" pitchFamily="34" charset="0"/>
              </a:rPr>
              <a:t>Find key factors affecting on success landing probability.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2">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1008184" y="174032"/>
            <a:ext cx="10175631" cy="1111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kern="1200" dirty="0">
                <a:solidFill>
                  <a:schemeClr val="tx1"/>
                </a:solidFill>
                <a:latin typeface="+mj-lt"/>
                <a:ea typeface="+mj-ea"/>
                <a:cs typeface="+mj-cs"/>
              </a:rPr>
              <a:t>Distances to the nearest objects</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08184" y="1459907"/>
            <a:ext cx="10175630" cy="767904"/>
          </a:xfrm>
          <a:prstGeom prst="rect">
            <a:avLst/>
          </a:prstGeom>
        </p:spPr>
        <p:txBody>
          <a:bodyPr vert="horz" lIns="91440" tIns="45720" rIns="91440" bIns="45720" rtlCol="0" anchor="ctr">
            <a:normAutofit/>
          </a:bodyPr>
          <a:lstStyle/>
          <a:p>
            <a:pPr algn="ctr">
              <a:spcBef>
                <a:spcPts val="1400"/>
              </a:spcBef>
            </a:pPr>
            <a:r>
              <a:rPr lang="en-US" sz="2200" dirty="0"/>
              <a:t>The launch sites are close to the roads and coastline, but relatively far from the city.</a:t>
            </a:r>
          </a:p>
        </p:txBody>
      </p:sp>
      <p:pic>
        <p:nvPicPr>
          <p:cNvPr id="4" name="Picture 3">
            <a:extLst>
              <a:ext uri="{FF2B5EF4-FFF2-40B4-BE49-F238E27FC236}">
                <a16:creationId xmlns:a16="http://schemas.microsoft.com/office/drawing/2014/main" id="{71C2FB9D-A5AC-35A1-4026-EEAD34237363}"/>
              </a:ext>
            </a:extLst>
          </p:cNvPr>
          <p:cNvPicPr>
            <a:picLocks noChangeAspect="1"/>
          </p:cNvPicPr>
          <p:nvPr/>
        </p:nvPicPr>
        <p:blipFill>
          <a:blip r:embed="rId2"/>
          <a:stretch>
            <a:fillRect/>
          </a:stretch>
        </p:blipFill>
        <p:spPr>
          <a:xfrm>
            <a:off x="2239131" y="2405149"/>
            <a:ext cx="7707641" cy="3899393"/>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724400"/>
            <a:ext cx="9745589" cy="145256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Most of the success launches are started from KSC LC-39A</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launches by site</a:t>
            </a:r>
          </a:p>
        </p:txBody>
      </p:sp>
      <p:pic>
        <p:nvPicPr>
          <p:cNvPr id="4" name="Picture 3">
            <a:extLst>
              <a:ext uri="{FF2B5EF4-FFF2-40B4-BE49-F238E27FC236}">
                <a16:creationId xmlns:a16="http://schemas.microsoft.com/office/drawing/2014/main" id="{C15A177D-B83D-9C67-D782-82244418DCF0}"/>
              </a:ext>
            </a:extLst>
          </p:cNvPr>
          <p:cNvPicPr>
            <a:picLocks noChangeAspect="1"/>
          </p:cNvPicPr>
          <p:nvPr/>
        </p:nvPicPr>
        <p:blipFill>
          <a:blip r:embed="rId3"/>
          <a:stretch>
            <a:fillRect/>
          </a:stretch>
        </p:blipFill>
        <p:spPr>
          <a:xfrm>
            <a:off x="1574799" y="1422680"/>
            <a:ext cx="8158481" cy="3063715"/>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5445760"/>
            <a:ext cx="10551583" cy="73120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Approximately ¾ of all launches started from the most popular site were successful.</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KSC LC-39A – success launches</a:t>
            </a:r>
          </a:p>
        </p:txBody>
      </p:sp>
      <p:pic>
        <p:nvPicPr>
          <p:cNvPr id="7" name="Picture 6">
            <a:extLst>
              <a:ext uri="{FF2B5EF4-FFF2-40B4-BE49-F238E27FC236}">
                <a16:creationId xmlns:a16="http://schemas.microsoft.com/office/drawing/2014/main" id="{BADBC48E-E70F-6EF1-A541-D5C3162480ED}"/>
              </a:ext>
            </a:extLst>
          </p:cNvPr>
          <p:cNvPicPr>
            <a:picLocks noChangeAspect="1"/>
          </p:cNvPicPr>
          <p:nvPr/>
        </p:nvPicPr>
        <p:blipFill>
          <a:blip r:embed="rId3"/>
          <a:stretch>
            <a:fillRect/>
          </a:stretch>
        </p:blipFill>
        <p:spPr>
          <a:xfrm>
            <a:off x="1706879" y="1492254"/>
            <a:ext cx="8618523" cy="357758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354319"/>
            <a:ext cx="10414662" cy="822643"/>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Booster v1.1 has high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Most of the failed launches are within (4000, 6000) kg range.</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a:t>
            </a:r>
          </a:p>
        </p:txBody>
      </p:sp>
      <p:pic>
        <p:nvPicPr>
          <p:cNvPr id="4" name="Picture 3">
            <a:extLst>
              <a:ext uri="{FF2B5EF4-FFF2-40B4-BE49-F238E27FC236}">
                <a16:creationId xmlns:a16="http://schemas.microsoft.com/office/drawing/2014/main" id="{C355A636-2BF6-7A54-D224-1A6A5740E407}"/>
              </a:ext>
            </a:extLst>
          </p:cNvPr>
          <p:cNvPicPr>
            <a:picLocks noChangeAspect="1"/>
          </p:cNvPicPr>
          <p:nvPr/>
        </p:nvPicPr>
        <p:blipFill>
          <a:blip r:embed="rId3"/>
          <a:stretch>
            <a:fillRect/>
          </a:stretch>
        </p:blipFill>
        <p:spPr>
          <a:xfrm>
            <a:off x="1239520" y="1758953"/>
            <a:ext cx="9042400" cy="325221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In the bar chart you can see the results of model's comparison;</a:t>
            </a:r>
          </a:p>
          <a:p>
            <a:pPr>
              <a:lnSpc>
                <a:spcPct val="100000"/>
              </a:lnSpc>
              <a:spcBef>
                <a:spcPts val="1400"/>
              </a:spcBef>
            </a:pPr>
            <a:r>
              <a:rPr lang="en-US" sz="2200" dirty="0">
                <a:solidFill>
                  <a:schemeClr val="accent3">
                    <a:lumMod val="25000"/>
                  </a:schemeClr>
                </a:solidFill>
                <a:latin typeface="Abadi"/>
              </a:rPr>
              <a:t>Logistic Regression, SVM and KNN models have the same train and test accuracy scores;</a:t>
            </a:r>
          </a:p>
          <a:p>
            <a:pPr>
              <a:lnSpc>
                <a:spcPct val="100000"/>
              </a:lnSpc>
              <a:spcBef>
                <a:spcPts val="1400"/>
              </a:spcBef>
            </a:pPr>
            <a:r>
              <a:rPr lang="en-US" sz="2200" dirty="0">
                <a:solidFill>
                  <a:schemeClr val="accent3">
                    <a:lumMod val="25000"/>
                  </a:schemeClr>
                </a:solidFill>
                <a:latin typeface="Abadi"/>
              </a:rPr>
              <a:t>Decision tree has the highest accuracy score on the train sample but on the test sample it decreases and becomes the lowest one.</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7DAFCD57-B72A-9788-BE2F-BD0995FA8EE8}"/>
              </a:ext>
            </a:extLst>
          </p:cNvPr>
          <p:cNvPicPr>
            <a:picLocks noChangeAspect="1"/>
          </p:cNvPicPr>
          <p:nvPr/>
        </p:nvPicPr>
        <p:blipFill>
          <a:blip r:embed="rId3"/>
          <a:stretch>
            <a:fillRect/>
          </a:stretch>
        </p:blipFill>
        <p:spPr>
          <a:xfrm>
            <a:off x="6604000" y="2052766"/>
            <a:ext cx="4994430" cy="3558399"/>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01534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Confusion matrices are the same for all 3 best models;</a:t>
            </a:r>
          </a:p>
          <a:p>
            <a:pPr>
              <a:lnSpc>
                <a:spcPct val="100000"/>
              </a:lnSpc>
              <a:spcBef>
                <a:spcPts val="1400"/>
              </a:spcBef>
            </a:pPr>
            <a:r>
              <a:rPr lang="en-US" sz="2200" dirty="0">
                <a:solidFill>
                  <a:schemeClr val="accent3">
                    <a:lumMod val="25000"/>
                  </a:schemeClr>
                </a:solidFill>
                <a:latin typeface="Abadi" panose="020B0604020104020204" pitchFamily="34" charset="0"/>
              </a:rPr>
              <a:t>False negative rate is 0%;</a:t>
            </a:r>
          </a:p>
          <a:p>
            <a:pPr>
              <a:lnSpc>
                <a:spcPct val="100000"/>
              </a:lnSpc>
              <a:spcBef>
                <a:spcPts val="1400"/>
              </a:spcBef>
            </a:pPr>
            <a:r>
              <a:rPr lang="en-US" sz="2200" dirty="0">
                <a:solidFill>
                  <a:schemeClr val="accent3">
                    <a:lumMod val="25000"/>
                  </a:schemeClr>
                </a:solidFill>
                <a:latin typeface="Abadi" panose="020B0604020104020204" pitchFamily="34" charset="0"/>
              </a:rPr>
              <a:t>False positive rate is 50%, which is relatively high.</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4647BE98-1A31-8C29-CD31-A6D6D8440792}"/>
              </a:ext>
            </a:extLst>
          </p:cNvPr>
          <p:cNvPicPr>
            <a:picLocks noChangeAspect="1"/>
          </p:cNvPicPr>
          <p:nvPr/>
        </p:nvPicPr>
        <p:blipFill>
          <a:blip r:embed="rId3"/>
          <a:stretch>
            <a:fillRect/>
          </a:stretch>
        </p:blipFill>
        <p:spPr>
          <a:xfrm>
            <a:off x="6242123" y="1796473"/>
            <a:ext cx="5043488" cy="422910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23326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Logistic Regression, SVM and KNN models give the same results with the same accuracy score;</a:t>
            </a:r>
          </a:p>
          <a:p>
            <a:pPr>
              <a:lnSpc>
                <a:spcPct val="100000"/>
              </a:lnSpc>
              <a:spcBef>
                <a:spcPts val="1400"/>
              </a:spcBef>
            </a:pPr>
            <a:r>
              <a:rPr lang="en-US" sz="2200" dirty="0">
                <a:solidFill>
                  <a:schemeClr val="accent3">
                    <a:lumMod val="25000"/>
                  </a:schemeClr>
                </a:solidFill>
                <a:latin typeface="Abadi" panose="020B0604020104020204" pitchFamily="34" charset="0"/>
              </a:rPr>
              <a:t>Launch success rate increases over time;</a:t>
            </a:r>
          </a:p>
          <a:p>
            <a:pPr>
              <a:lnSpc>
                <a:spcPct val="100000"/>
              </a:lnSpc>
              <a:spcBef>
                <a:spcPts val="1400"/>
              </a:spcBef>
            </a:pPr>
            <a:r>
              <a:rPr lang="en-US" sz="2200" dirty="0">
                <a:solidFill>
                  <a:schemeClr val="accent3">
                    <a:lumMod val="25000"/>
                  </a:schemeClr>
                </a:solidFill>
                <a:latin typeface="Abadi" panose="020B0604020104020204" pitchFamily="34" charset="0"/>
              </a:rPr>
              <a:t>Orbit may have significant influence on launch outcome;</a:t>
            </a:r>
          </a:p>
          <a:p>
            <a:pPr>
              <a:lnSpc>
                <a:spcPct val="100000"/>
              </a:lnSpc>
              <a:spcBef>
                <a:spcPts val="1400"/>
              </a:spcBef>
            </a:pPr>
            <a:r>
              <a:rPr lang="en-US" sz="2200" dirty="0">
                <a:solidFill>
                  <a:schemeClr val="accent3">
                    <a:lumMod val="25000"/>
                  </a:schemeClr>
                </a:solidFill>
                <a:latin typeface="Abadi" panose="020B0604020104020204" pitchFamily="34" charset="0"/>
              </a:rPr>
              <a:t>Most of the launches are started in South states (California, Florida), most likely because they are closer to Equator than the other ones.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project details can be found in the following GitHub repo: https://github.com/110-283/IBM_Data_Scientist/tree/main/10.%20Applied%20Data%20Science</a:t>
            </a:r>
            <a:r>
              <a:rPr lang="en-US" sz="2200">
                <a:solidFill>
                  <a:schemeClr val="accent3">
                    <a:lumMod val="25000"/>
                  </a:schemeClr>
                </a:solidFill>
                <a:latin typeface="Abadi" panose="020B0604020104020204" pitchFamily="34" charset="0"/>
              </a:rPr>
              <a:t>%20Capstone.</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0808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 data have been collected from 2 sources:</a:t>
            </a:r>
          </a:p>
          <a:p>
            <a:pPr lvl="2">
              <a:lnSpc>
                <a:spcPct val="120000"/>
              </a:lnSpc>
              <a:spcBef>
                <a:spcPts val="1400"/>
              </a:spcBef>
            </a:pPr>
            <a:r>
              <a:rPr lang="en-US" sz="7200" dirty="0">
                <a:solidFill>
                  <a:schemeClr val="bg2">
                    <a:lumMod val="50000"/>
                  </a:schemeClr>
                </a:solidFill>
                <a:latin typeface="Abadi"/>
              </a:rPr>
              <a:t>SpaceX API (</a:t>
            </a:r>
            <a:r>
              <a:rPr lang="en-US" sz="7200" dirty="0">
                <a:solidFill>
                  <a:schemeClr val="bg2">
                    <a:lumMod val="50000"/>
                  </a:schemeClr>
                </a:solidFill>
                <a:latin typeface="Abadi"/>
                <a:hlinkClick r:id="rId4"/>
              </a:rPr>
              <a:t>https://api.spacexdata.com/v4</a:t>
            </a:r>
            <a:r>
              <a:rPr lang="en-US" sz="7200" dirty="0">
                <a:solidFill>
                  <a:schemeClr val="bg2">
                    <a:lumMod val="50000"/>
                  </a:schemeClr>
                </a:solidFill>
                <a:latin typeface="Abadi"/>
              </a:rPr>
              <a:t>);</a:t>
            </a:r>
          </a:p>
          <a:p>
            <a:pPr lvl="2">
              <a:lnSpc>
                <a:spcPct val="120000"/>
              </a:lnSpc>
              <a:spcBef>
                <a:spcPts val="1400"/>
              </a:spcBef>
            </a:pPr>
            <a:r>
              <a:rPr lang="en-US" sz="7200" dirty="0">
                <a:solidFill>
                  <a:schemeClr val="bg2">
                    <a:lumMod val="50000"/>
                  </a:schemeClr>
                </a:solidFill>
                <a:latin typeface="Abadi"/>
              </a:rPr>
              <a:t>Wikipedia (https://en.wikipedia.org/w/index.php?title=List_of_Falcon_9_and_Falcon_Heavy_launches&amp;oldid=1027686922);</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After collecting the required data, the landing outcomes were classified into two groups: "good" and "bad"”;</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0808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6600" b="0" i="0" dirty="0">
                <a:solidFill>
                  <a:srgbClr val="374151"/>
                </a:solidFill>
                <a:effectLst/>
                <a:latin typeface="Söhne"/>
              </a:rPr>
              <a:t>The data gathered to this point was normalized and split into training and testing sets. These sets were then analyzed using four distinct classification models (logistic regression, SVM, decision tree and KNN), with the accuracy of each model evaluated using confusion matrix and accuracy score.</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3972620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Datasets were collected from two sources:</a:t>
            </a:r>
          </a:p>
          <a:p>
            <a:pPr>
              <a:lnSpc>
                <a:spcPct val="100000"/>
              </a:lnSpc>
              <a:spcBef>
                <a:spcPts val="1400"/>
              </a:spcBef>
            </a:pPr>
            <a:r>
              <a:rPr lang="en-US" sz="2200" dirty="0">
                <a:solidFill>
                  <a:schemeClr val="accent3">
                    <a:lumMod val="25000"/>
                  </a:schemeClr>
                </a:solidFill>
                <a:latin typeface="Abadi" panose="020B0604020104020204" pitchFamily="34" charset="0"/>
              </a:rPr>
              <a:t>SpaceX API (“https://api.spacexdata.com/v4/”) – using API requests;</a:t>
            </a:r>
          </a:p>
          <a:p>
            <a:pPr>
              <a:lnSpc>
                <a:spcPct val="100000"/>
              </a:lnSpc>
              <a:spcBef>
                <a:spcPts val="1400"/>
              </a:spcBef>
            </a:pPr>
            <a:r>
              <a:rPr lang="en-US" sz="2200" dirty="0">
                <a:solidFill>
                  <a:schemeClr val="accent3">
                    <a:lumMod val="25000"/>
                  </a:schemeClr>
                </a:solidFill>
                <a:latin typeface="Abadi" panose="020B0604020104020204" pitchFamily="34" charset="0"/>
              </a:rPr>
              <a:t>Wiki page (“https://en.wikipedia.org/w/</a:t>
            </a:r>
            <a:r>
              <a:rPr lang="en-US" sz="2200" dirty="0" err="1">
                <a:solidFill>
                  <a:schemeClr val="accent3">
                    <a:lumMod val="25000"/>
                  </a:schemeClr>
                </a:solidFill>
                <a:latin typeface="Abadi" panose="020B0604020104020204" pitchFamily="34" charset="0"/>
              </a:rPr>
              <a:t>index.php?title</a:t>
            </a:r>
            <a:r>
              <a:rPr lang="en-US" sz="2200" dirty="0">
                <a:solidFill>
                  <a:schemeClr val="accent3">
                    <a:lumMod val="25000"/>
                  </a:schemeClr>
                </a:solidFill>
                <a:latin typeface="Abadi" panose="020B0604020104020204" pitchFamily="34" charset="0"/>
              </a:rPr>
              <a:t>=List_of_Falcon_9_and_Falcon_Heavy_launches&amp;oldid=1027686922”) – web scrapping techniques.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SpaceX API was used according to the flowchart;</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Data collection steps can be found in the </a:t>
            </a:r>
            <a:r>
              <a:rPr lang="en-US" sz="2200" dirty="0" err="1">
                <a:solidFill>
                  <a:schemeClr val="accent3">
                    <a:lumMod val="25000"/>
                  </a:schemeClr>
                </a:solidFill>
                <a:latin typeface="Abadi" panose="020B0604020104020204" pitchFamily="34" charset="0"/>
                <a:hlinkClick r:id="rId3"/>
              </a:rPr>
              <a:t>Jupyter</a:t>
            </a:r>
            <a:r>
              <a:rPr lang="en-US" sz="2200" dirty="0">
                <a:solidFill>
                  <a:schemeClr val="accent3">
                    <a:lumMod val="25000"/>
                  </a:schemeClr>
                </a:solidFill>
                <a:latin typeface="Abadi" panose="020B0604020104020204" pitchFamily="34" charset="0"/>
                <a:hlinkClick r:id="rId3"/>
              </a:rPr>
              <a:t> Notebook</a:t>
            </a:r>
            <a:r>
              <a:rPr lang="en-US" sz="2200" dirty="0">
                <a:solidFill>
                  <a:schemeClr val="accent3">
                    <a:lumMod val="25000"/>
                  </a:schemeClr>
                </a:solidFill>
                <a:latin typeface="Abadi" panose="020B0604020104020204" pitchFamily="34" charset="0"/>
              </a:rPr>
              <a:t>.</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B9D38C7D-886D-C35B-B25F-75257398FA20}"/>
              </a:ext>
            </a:extLst>
          </p:cNvPr>
          <p:cNvSpPr/>
          <p:nvPr/>
        </p:nvSpPr>
        <p:spPr>
          <a:xfrm>
            <a:off x="7934959" y="1678305"/>
            <a:ext cx="3350651" cy="668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SpaceX API call</a:t>
            </a:r>
            <a:endParaRPr lang="en-NL" dirty="0"/>
          </a:p>
        </p:txBody>
      </p:sp>
      <p:cxnSp>
        <p:nvCxnSpPr>
          <p:cNvPr id="8" name="Straight Arrow Connector 7">
            <a:extLst>
              <a:ext uri="{FF2B5EF4-FFF2-40B4-BE49-F238E27FC236}">
                <a16:creationId xmlns:a16="http://schemas.microsoft.com/office/drawing/2014/main" id="{20A2484B-C8BC-62A7-863E-D4606A26506C}"/>
              </a:ext>
            </a:extLst>
          </p:cNvPr>
          <p:cNvCxnSpPr>
            <a:cxnSpLocks/>
            <a:stCxn id="2" idx="2"/>
            <a:endCxn id="10" idx="0"/>
          </p:cNvCxnSpPr>
          <p:nvPr/>
        </p:nvCxnSpPr>
        <p:spPr>
          <a:xfrm>
            <a:off x="9610285" y="2346960"/>
            <a:ext cx="0" cy="235268"/>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4DA4610D-8F18-681B-FB17-B1529E0430E3}"/>
              </a:ext>
            </a:extLst>
          </p:cNvPr>
          <p:cNvSpPr/>
          <p:nvPr/>
        </p:nvSpPr>
        <p:spPr>
          <a:xfrm>
            <a:off x="7934959" y="2582228"/>
            <a:ext cx="3350651" cy="668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Normalization of .</a:t>
            </a:r>
            <a:r>
              <a:rPr lang="en-US" dirty="0" err="1"/>
              <a:t>json</a:t>
            </a:r>
            <a:r>
              <a:rPr lang="en-US" dirty="0"/>
              <a:t>() response</a:t>
            </a:r>
            <a:endParaRPr lang="en-NL" dirty="0"/>
          </a:p>
        </p:txBody>
      </p:sp>
      <p:cxnSp>
        <p:nvCxnSpPr>
          <p:cNvPr id="12" name="Straight Arrow Connector 11">
            <a:extLst>
              <a:ext uri="{FF2B5EF4-FFF2-40B4-BE49-F238E27FC236}">
                <a16:creationId xmlns:a16="http://schemas.microsoft.com/office/drawing/2014/main" id="{ECBE28CB-0670-7824-EF1E-9DE70EF7ED2A}"/>
              </a:ext>
            </a:extLst>
          </p:cNvPr>
          <p:cNvCxnSpPr>
            <a:cxnSpLocks/>
            <a:stCxn id="10" idx="2"/>
            <a:endCxn id="15" idx="0"/>
          </p:cNvCxnSpPr>
          <p:nvPr/>
        </p:nvCxnSpPr>
        <p:spPr>
          <a:xfrm flipH="1">
            <a:off x="9610284" y="3250883"/>
            <a:ext cx="1" cy="21002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F0D0F21F-6827-DD42-EFB4-D9EA623D93D5}"/>
              </a:ext>
            </a:extLst>
          </p:cNvPr>
          <p:cNvSpPr/>
          <p:nvPr/>
        </p:nvSpPr>
        <p:spPr>
          <a:xfrm>
            <a:off x="7934958" y="3460909"/>
            <a:ext cx="3350651" cy="1814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Raw data processing using the set of functions:</a:t>
            </a:r>
          </a:p>
          <a:p>
            <a:pPr marL="285750" indent="-285750">
              <a:buFont typeface="Arial" panose="020B0604020202020204" pitchFamily="34" charset="0"/>
              <a:buChar char="•"/>
            </a:pPr>
            <a:r>
              <a:rPr lang="en-US" dirty="0" err="1"/>
              <a:t>getBoosterVersion</a:t>
            </a:r>
            <a:r>
              <a:rPr lang="en-US" dirty="0"/>
              <a:t>;</a:t>
            </a:r>
          </a:p>
          <a:p>
            <a:pPr marL="285750" indent="-285750">
              <a:buFont typeface="Arial" panose="020B0604020202020204" pitchFamily="34" charset="0"/>
              <a:buChar char="•"/>
            </a:pPr>
            <a:r>
              <a:rPr lang="en-US" dirty="0" err="1"/>
              <a:t>getLaunchSIde</a:t>
            </a:r>
            <a:r>
              <a:rPr lang="en-US" dirty="0"/>
              <a:t>;</a:t>
            </a:r>
          </a:p>
          <a:p>
            <a:pPr marL="285750" indent="-285750">
              <a:buFont typeface="Arial" panose="020B0604020202020204" pitchFamily="34" charset="0"/>
              <a:buChar char="•"/>
            </a:pPr>
            <a:r>
              <a:rPr lang="en-US" dirty="0" err="1"/>
              <a:t>getPayloadData</a:t>
            </a:r>
            <a:r>
              <a:rPr lang="en-US" dirty="0"/>
              <a:t>;</a:t>
            </a:r>
          </a:p>
          <a:p>
            <a:pPr marL="285750" indent="-285750">
              <a:buFont typeface="Arial" panose="020B0604020202020204" pitchFamily="34" charset="0"/>
              <a:buChar char="•"/>
            </a:pPr>
            <a:r>
              <a:rPr lang="en-US" dirty="0" err="1"/>
              <a:t>getCoreData</a:t>
            </a:r>
            <a:r>
              <a:rPr lang="en-US" dirty="0"/>
              <a:t>.</a:t>
            </a:r>
            <a:endParaRPr lang="en-NL" dirty="0"/>
          </a:p>
        </p:txBody>
      </p:sp>
      <p:cxnSp>
        <p:nvCxnSpPr>
          <p:cNvPr id="28" name="Straight Arrow Connector 27">
            <a:extLst>
              <a:ext uri="{FF2B5EF4-FFF2-40B4-BE49-F238E27FC236}">
                <a16:creationId xmlns:a16="http://schemas.microsoft.com/office/drawing/2014/main" id="{BDA27C19-A2BA-0C9D-DD8B-21081D1A165F}"/>
              </a:ext>
            </a:extLst>
          </p:cNvPr>
          <p:cNvCxnSpPr>
            <a:cxnSpLocks/>
            <a:stCxn id="15" idx="2"/>
            <a:endCxn id="30" idx="0"/>
          </p:cNvCxnSpPr>
          <p:nvPr/>
        </p:nvCxnSpPr>
        <p:spPr>
          <a:xfrm>
            <a:off x="9610284" y="5275638"/>
            <a:ext cx="2" cy="224153"/>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E679C020-4389-B49A-AFF3-A6CF4E92A680}"/>
              </a:ext>
            </a:extLst>
          </p:cNvPr>
          <p:cNvSpPr/>
          <p:nvPr/>
        </p:nvSpPr>
        <p:spPr>
          <a:xfrm>
            <a:off x="7934960" y="5499791"/>
            <a:ext cx="3350651" cy="668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Combine the processed data into one </a:t>
            </a:r>
            <a:r>
              <a:rPr lang="en-US" dirty="0" err="1"/>
              <a:t>dataframe</a:t>
            </a:r>
            <a:endParaRPr lang="en-NL" dirty="0"/>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purl.org/dc/elements/1.1/"/>
    <ds:schemaRef ds:uri="http://schemas.microsoft.com/office/infopath/2007/PartnerControls"/>
    <ds:schemaRef ds:uri="http://schemas.microsoft.com/office/2006/documentManagement/types"/>
    <ds:schemaRef ds:uri="http://schemas.microsoft.com/office/2006/metadata/properties"/>
    <ds:schemaRef ds:uri="155be751-a274-42e8-93fb-f39d3b9bccc8"/>
    <ds:schemaRef ds:uri="http://purl.org/dc/dcmitype/"/>
    <ds:schemaRef ds:uri="http://schemas.openxmlformats.org/package/2006/metadata/core-properties"/>
    <ds:schemaRef ds:uri="f80a141d-92ca-4d3d-9308-f7e7b1d44ce8"/>
    <ds:schemaRef ds:uri="http://www.w3.org/XML/1998/namespace"/>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869</TotalTime>
  <Words>1987</Words>
  <Application>Microsoft Office PowerPoint</Application>
  <PresentationFormat>Widescreen</PresentationFormat>
  <Paragraphs>265</Paragraphs>
  <Slides>50</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Abadi</vt:lpstr>
      <vt:lpstr>Arial</vt:lpstr>
      <vt:lpstr>Calibri</vt:lpstr>
      <vt:lpstr>Calibri Light</vt:lpstr>
      <vt:lpstr>IBM Plex Mono SemiBold</vt:lpstr>
      <vt:lpstr>IBM Plex Mono Text</vt:lpstr>
      <vt:lpstr>Söhne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Anton Sinev</cp:lastModifiedBy>
  <cp:revision>242</cp:revision>
  <dcterms:created xsi:type="dcterms:W3CDTF">2021-04-29T18:58:34Z</dcterms:created>
  <dcterms:modified xsi:type="dcterms:W3CDTF">2023-02-18T10:10:30Z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